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E50"/>
    <a:srgbClr val="F39322"/>
    <a:srgbClr val="FBC722"/>
    <a:srgbClr val="0DB2AF"/>
    <a:srgbClr val="A1C65D"/>
    <a:srgbClr val="FF6000"/>
    <a:srgbClr val="DC257E"/>
    <a:srgbClr val="785EF1"/>
    <a:srgbClr val="648FFF"/>
    <a:srgbClr val="EF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F601F-4F39-4045-B511-6FE1C79D624E}" v="4" dt="2024-10-21T14:14:44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5"/>
    <p:restoredTop sz="94745"/>
  </p:normalViewPr>
  <p:slideViewPr>
    <p:cSldViewPr snapToGrid="0" showGuides="1">
      <p:cViewPr varScale="1">
        <p:scale>
          <a:sx n="60" d="100"/>
          <a:sy n="60" d="100"/>
        </p:scale>
        <p:origin x="6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ani Tommaso" userId="5dfcb034-4db6-4a35-be4f-ab545cf57b7f" providerId="ADAL" clId="{C33F601F-4F39-4045-B511-6FE1C79D624E}"/>
    <pc:docChg chg="undo redo custSel modSld">
      <pc:chgData name="Rodani Tommaso" userId="5dfcb034-4db6-4a35-be4f-ab545cf57b7f" providerId="ADAL" clId="{C33F601F-4F39-4045-B511-6FE1C79D624E}" dt="2024-10-21T14:15:01.491" v="318" actId="1076"/>
      <pc:docMkLst>
        <pc:docMk/>
      </pc:docMkLst>
      <pc:sldChg chg="modSp mod">
        <pc:chgData name="Rodani Tommaso" userId="5dfcb034-4db6-4a35-be4f-ab545cf57b7f" providerId="ADAL" clId="{C33F601F-4F39-4045-B511-6FE1C79D624E}" dt="2024-10-21T14:10:21.434" v="19" actId="1076"/>
        <pc:sldMkLst>
          <pc:docMk/>
          <pc:sldMk cId="3248010653" sldId="273"/>
        </pc:sldMkLst>
        <pc:spChg chg="mod">
          <ac:chgData name="Rodani Tommaso" userId="5dfcb034-4db6-4a35-be4f-ab545cf57b7f" providerId="ADAL" clId="{C33F601F-4F39-4045-B511-6FE1C79D624E}" dt="2024-10-21T14:10:21.434" v="19" actId="1076"/>
          <ac:spMkLst>
            <pc:docMk/>
            <pc:sldMk cId="3248010653" sldId="273"/>
            <ac:spMk id="8" creationId="{754EA14F-8D8F-B64D-73C1-5DE273517A33}"/>
          </ac:spMkLst>
        </pc:spChg>
        <pc:picChg chg="mod">
          <ac:chgData name="Rodani Tommaso" userId="5dfcb034-4db6-4a35-be4f-ab545cf57b7f" providerId="ADAL" clId="{C33F601F-4F39-4045-B511-6FE1C79D624E}" dt="2024-10-21T14:10:08.477" v="0" actId="1076"/>
          <ac:picMkLst>
            <pc:docMk/>
            <pc:sldMk cId="3248010653" sldId="273"/>
            <ac:picMk id="7" creationId="{455D014C-D906-4684-830D-30D525ABF887}"/>
          </ac:picMkLst>
        </pc:picChg>
      </pc:sldChg>
      <pc:sldChg chg="addSp delSp modSp mod">
        <pc:chgData name="Rodani Tommaso" userId="5dfcb034-4db6-4a35-be4f-ab545cf57b7f" providerId="ADAL" clId="{C33F601F-4F39-4045-B511-6FE1C79D624E}" dt="2024-10-21T14:15:01.491" v="318" actId="1076"/>
        <pc:sldMkLst>
          <pc:docMk/>
          <pc:sldMk cId="414898436" sldId="274"/>
        </pc:sldMkLst>
        <pc:spChg chg="add mod">
          <ac:chgData name="Rodani Tommaso" userId="5dfcb034-4db6-4a35-be4f-ab545cf57b7f" providerId="ADAL" clId="{C33F601F-4F39-4045-B511-6FE1C79D624E}" dt="2024-10-21T14:12:55.713" v="104" actId="20577"/>
          <ac:spMkLst>
            <pc:docMk/>
            <pc:sldMk cId="414898436" sldId="274"/>
            <ac:spMk id="6" creationId="{8D8CD02E-809A-94EE-1D75-0C9ABAF2F348}"/>
          </ac:spMkLst>
        </pc:spChg>
        <pc:spChg chg="add del mod">
          <ac:chgData name="Rodani Tommaso" userId="5dfcb034-4db6-4a35-be4f-ab545cf57b7f" providerId="ADAL" clId="{C33F601F-4F39-4045-B511-6FE1C79D624E}" dt="2024-10-21T14:14:44.704" v="294" actId="478"/>
          <ac:spMkLst>
            <pc:docMk/>
            <pc:sldMk cId="414898436" sldId="274"/>
            <ac:spMk id="8" creationId="{50D67B9B-13E4-502A-62D3-721F1FDA6044}"/>
          </ac:spMkLst>
        </pc:spChg>
        <pc:spChg chg="mod">
          <ac:chgData name="Rodani Tommaso" userId="5dfcb034-4db6-4a35-be4f-ab545cf57b7f" providerId="ADAL" clId="{C33F601F-4F39-4045-B511-6FE1C79D624E}" dt="2024-10-21T14:13:11.270" v="114" actId="368"/>
          <ac:spMkLst>
            <pc:docMk/>
            <pc:sldMk cId="414898436" sldId="274"/>
            <ac:spMk id="9" creationId="{3D2048C9-6FB0-D3A4-C079-111FA4B367E6}"/>
          </ac:spMkLst>
        </pc:spChg>
        <pc:spChg chg="add mod">
          <ac:chgData name="Rodani Tommaso" userId="5dfcb034-4db6-4a35-be4f-ab545cf57b7f" providerId="ADAL" clId="{C33F601F-4F39-4045-B511-6FE1C79D624E}" dt="2024-10-21T14:15:01.491" v="318" actId="1076"/>
          <ac:spMkLst>
            <pc:docMk/>
            <pc:sldMk cId="414898436" sldId="274"/>
            <ac:spMk id="10" creationId="{D9E3251C-D827-EB1E-ECF4-890F300825F7}"/>
          </ac:spMkLst>
        </pc:spChg>
        <pc:picChg chg="add mod">
          <ac:chgData name="Rodani Tommaso" userId="5dfcb034-4db6-4a35-be4f-ab545cf57b7f" providerId="ADAL" clId="{C33F601F-4F39-4045-B511-6FE1C79D624E}" dt="2024-10-21T14:14:58.027" v="317" actId="14100"/>
          <ac:picMkLst>
            <pc:docMk/>
            <pc:sldMk cId="414898436" sldId="274"/>
            <ac:picMk id="5" creationId="{94CFA61B-437A-5A8E-713F-EE2BF088F2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4331802-E235-E360-793B-04DBF3F02B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738BAB2-79CF-54C1-B8C7-131E1A45F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C8A6-872D-40AE-9CF7-3A1AB03E28A0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CAFCE3-205B-02A0-5500-4D9B05CF8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988204-2A0A-8583-DACF-361493153C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8310C-C843-450F-9D08-EB6B614C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33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283B0-DC31-4C22-9824-8AB86DEB22D0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EB5D-3F63-445C-B3AA-288BF511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6EB5D-3F63-445C-B3AA-288BF5112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0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0CB60-17D6-D374-7473-924C31A8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BF78860B-F387-1326-17A5-6BB2B33E6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590C699E-F361-0CD4-490B-D727C915B8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65979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A4CB-68D1-A0DB-2E53-BCC17C04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595507E9-02A1-CE1C-2EB3-B111E4B8A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7B4D6360-2A9A-095B-13F6-3DB699F912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819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78FA-41B4-AD36-2C4F-901E9CA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F07EAFAD-B110-1E3C-09D1-758B24CAA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EB45E515-115B-CDA4-4045-FACA1891DEC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9432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0863-C958-2AFA-6E71-899C27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E24A88F-507F-028B-6826-CC048EF69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8DF4329D-AF34-12BF-6792-3E9A6D06A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1963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160F-44D0-4DF7-9328-3128EB8D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CACF2E19-76EC-CD17-5C8D-C43A78CB5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41153720-B854-4B3D-E6CF-29D7143A46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8819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1CA8-57FF-E024-F6E7-6347250F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D9D65AAD-8397-AE47-E2CF-12CC3227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B97F466-74DE-7928-8664-34B2CC1B2E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0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6E08-8069-2407-2940-00223100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76BF5996-CC91-B021-E57E-7FF47C7C6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AC1BACA0-E505-9C6C-5274-FF0B2BE55A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294642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48DB-3AD6-AA5F-FA4B-DB15F86C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ACFFC6A5-2C5D-F44C-8505-052C70912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DB45603-1CF0-A100-E22E-57B7335234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134908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50CF-F39C-3F7C-8D4D-AC1603FF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0588970-56E8-E038-8CBB-C5B02F531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629DF01B-F8BF-F070-92D2-562CD7E66B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36705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757D-9B91-DBB4-DD89-88C37E9E8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EE034-D2C5-2C06-B136-17892BAF3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6319-DAA7-5088-F32F-DC013E21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6ED9-52C9-CE06-2D1F-B23238A5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43E4-AD2B-CBD5-F320-4DBD4E5F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6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8E8F-94EF-DA23-0079-117C289E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E083-F080-53E1-0232-3B13CEDAA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897F0-1A2F-DE6A-9B14-E82739B89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BDD0-F002-6033-2E9B-3D3E8862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E03D-A382-B54C-E200-F30439E4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07902-0111-A5BC-B0D2-DED20C13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3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99D-E8E5-3642-92B0-20862B05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81CD4-B5F8-E5B0-9F6F-A2589FBD3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55491-3E7A-331D-97B9-01568467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63F6-A7F8-5C19-B00F-E3885C3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4472-D611-91C2-C6B8-6CE379A1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9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406CF-0E83-2EAA-A4A2-08574D1C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25A2-1982-EE4E-7BF4-46829B084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48FA-02A3-5C36-8F23-C2658EC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CFFC-5277-58BB-BFDB-F2989355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44EC-7854-04E8-91A8-C45BFDC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82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4526" r="44" b="15299"/>
          <a:stretch/>
        </p:blipFill>
        <p:spPr>
          <a:xfrm>
            <a:off x="0" y="1358900"/>
            <a:ext cx="12186676" cy="5525737"/>
          </a:xfrm>
          <a:prstGeom prst="rect">
            <a:avLst/>
          </a:prstGeom>
          <a:noFill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6F11EA4-58B8-6763-C56D-50B1D8805E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992" y="204090"/>
            <a:ext cx="555042" cy="85951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C0865E2F-D007-78FE-D233-83753832B0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232" y="6267684"/>
            <a:ext cx="1181265" cy="438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05267-265B-1BCA-3EAE-EA33BE34F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474" y="204090"/>
            <a:ext cx="1447016" cy="1036776"/>
          </a:xfrm>
          <a:prstGeom prst="rect">
            <a:avLst/>
          </a:prstGeom>
        </p:spPr>
      </p:pic>
      <p:pic>
        <p:nvPicPr>
          <p:cNvPr id="11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75331A3D-EABF-87A0-FB63-D28485B3F6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2" y="177259"/>
            <a:ext cx="3520056" cy="960015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082E2023-A06E-0DD4-C195-54C6145070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04" y="606407"/>
            <a:ext cx="1719072" cy="4572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A375570-74BB-B8AC-1B56-37A84E875199}"/>
              </a:ext>
            </a:extLst>
          </p:cNvPr>
          <p:cNvCxnSpPr>
            <a:cxnSpLocks/>
          </p:cNvCxnSpPr>
          <p:nvPr userDrawn="1"/>
        </p:nvCxnSpPr>
        <p:spPr>
          <a:xfrm>
            <a:off x="7188200" y="0"/>
            <a:ext cx="0" cy="1063607"/>
          </a:xfrm>
          <a:prstGeom prst="line">
            <a:avLst/>
          </a:prstGeom>
          <a:ln w="12700">
            <a:solidFill>
              <a:srgbClr val="343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3BE65091-DF98-1FD3-382E-FD9AFD4DB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2413000"/>
            <a:ext cx="10579100" cy="2032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057A96F1-05B9-DC14-725F-0C1C1DF00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338592"/>
            <a:ext cx="10579100" cy="70746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Trieste, Author,</a:t>
            </a:r>
            <a:br>
              <a:rPr lang="en-US"/>
            </a:br>
            <a:r>
              <a:rPr lang="en-US"/>
              <a:t>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2417" r="44" b="15299"/>
          <a:stretch/>
        </p:blipFill>
        <p:spPr>
          <a:xfrm>
            <a:off x="0" y="1166168"/>
            <a:ext cx="12186676" cy="5691832"/>
          </a:xfrm>
          <a:prstGeom prst="rect">
            <a:avLst/>
          </a:prstGeom>
          <a:noFill/>
        </p:spPr>
      </p:pic>
      <p:sp>
        <p:nvSpPr>
          <p:cNvPr id="2" name="Segnaposto testo 14">
            <a:extLst>
              <a:ext uri="{FF2B5EF4-FFF2-40B4-BE49-F238E27FC236}">
                <a16:creationId xmlns:a16="http://schemas.microsoft.com/office/drawing/2014/main" id="{85EE2654-EF20-C4B6-E791-980527BAA6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441316"/>
            <a:ext cx="10579100" cy="50103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text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0DDE-5289-0951-D7CE-CC9296C3E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12495" r="17781" b="14596"/>
          <a:stretch/>
        </p:blipFill>
        <p:spPr>
          <a:xfrm>
            <a:off x="0" y="0"/>
            <a:ext cx="12192000" cy="1192805"/>
          </a:xfrm>
          <a:prstGeom prst="rect">
            <a:avLst/>
          </a:prstGeom>
        </p:spPr>
      </p:pic>
      <p:sp>
        <p:nvSpPr>
          <p:cNvPr id="3" name="Segnaposto testo 14">
            <a:extLst>
              <a:ext uri="{FF2B5EF4-FFF2-40B4-BE49-F238E27FC236}">
                <a16:creationId xmlns:a16="http://schemas.microsoft.com/office/drawing/2014/main" id="{8CE2D99B-81A0-AB42-833D-7DA05B178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3807838"/>
            <a:ext cx="10579100" cy="7178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D9A1-EE04-E75E-0333-86429C3F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8C038-C17B-FCDC-EA60-7F537C384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553C5-3922-9079-7757-F6DCBF52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E43A-4DCF-2227-FAB8-6CF8B39C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7B5E-6174-A18E-7587-E3B3771D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39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D99F-E8D7-0080-CA00-81C56989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9795-1C9C-A458-DCAC-4BB8B3B4C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90CA7-FCEC-FA14-B825-336831E9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39100-4776-46A9-6E6A-80AF9FC3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92AB-B940-8D3C-EA11-A51D62A0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37A48-5B88-9BD9-50FB-ECFF87D6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7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98E8-DBB0-BD5B-1DFA-D924A113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D4AAA-58AC-9870-2480-DC2DB9697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0AE42-F851-FF70-DF49-D40F849FC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4FF3-12E2-C22C-98FF-D7DBD2163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7AA8E-4E02-40CC-48AE-B4D900C8D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2D303-8265-B455-AEFF-F2304AA1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3DE57-C5C6-09D1-7E6F-E318BE30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B122C-1435-0A62-1313-87028111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67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831F-E2A1-938B-FEA8-F0D2B9FE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9820B-EF1E-153B-8C0E-462FAE51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445E9-0429-369A-1A4A-69E9535F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561B-15F1-BD45-85DD-2FD7CCA1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21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84CC5-5CBB-8F25-767B-392A2DD6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BA09A-931D-A683-BB74-CB92347F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2FC-92B1-136F-5D5D-EE712E5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9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F8FD-EE62-58A5-DC62-99E16A1C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70CC-11EC-0A72-0CF6-A6D9DD8C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8D59B-E08D-5E0E-E4D2-EC7C4E7C5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D4FE0-2736-34B3-7685-540BB143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2438-2CBB-915B-9C9E-6CE80172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696-1DFF-28B6-1A01-5490CA16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74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920F5-6FD7-30A4-51D2-26DEFDCD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A52F6-51D9-12AC-9136-ECF432D7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6311-9427-C282-F02D-6E8BF0929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7B476-73DE-47AB-A129-25CED6939FAE}" type="datetimeFigureOut">
              <a:rPr lang="it-IT" smtClean="0"/>
              <a:t>22/10/2024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CCB-C7D0-40A4-8F30-02EA9F674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DA25-77C2-735C-65CE-5E222E65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85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1332E4D-306A-EECE-99FB-04FA9D081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Introduction to Statistical Data Analysis and Machine Learning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7BDAC2C-3A68-1ED0-57B0-9F096661F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Matteo Biagetti &amp; Tommaso </a:t>
            </a:r>
            <a:r>
              <a:rPr lang="en-US" dirty="0" err="1"/>
              <a:t>Rodani</a:t>
            </a:r>
            <a:endParaRPr lang="en-US" dirty="0"/>
          </a:p>
          <a:p>
            <a:r>
              <a:rPr lang="en-US" dirty="0"/>
              <a:t>Trieste,  22/10/2024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61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12E5-FC10-D320-8C55-ADD9E9C0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2F7F9FA6-0C07-19EB-3261-10F5CF71C63A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58613E-344D-8249-AB3D-9DEFAF63FCFE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C9B64D56-16CC-7579-CFB5-EEB768BBAC2C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6FB61C7C-4F80-4323-D641-0102A8C95B60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36CC6-1B2A-B20F-FF06-A0791F4E6B4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03F3-A0AA-8716-6451-459A5825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D9AAD-29BF-196B-DAA4-44855C0FA7F5}"/>
              </a:ext>
            </a:extLst>
          </p:cNvPr>
          <p:cNvSpPr txBox="1"/>
          <p:nvPr/>
        </p:nvSpPr>
        <p:spPr>
          <a:xfrm>
            <a:off x="1014608" y="1361963"/>
            <a:ext cx="8517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1. REGRESSION</a:t>
            </a:r>
          </a:p>
          <a:p>
            <a:endParaRPr lang="en-IT" sz="2000" dirty="0"/>
          </a:p>
          <a:p>
            <a:r>
              <a:rPr lang="en-IT" sz="2000" dirty="0"/>
              <a:t>Given an input-output pair, I want to learn the relation between the two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predict a new output given a new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</a:t>
            </a:r>
            <a:r>
              <a:rPr lang="en-IT" sz="2000" dirty="0"/>
              <a:t>o learn the physical, biological, chemical, etc, law between input and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generate a new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</p:txBody>
      </p:sp>
      <p:pic>
        <p:nvPicPr>
          <p:cNvPr id="11" name="Picture 10" descr="A graph of a scientific experiment&#10;&#10;Description automatically generated with medium confidence">
            <a:extLst>
              <a:ext uri="{FF2B5EF4-FFF2-40B4-BE49-F238E27FC236}">
                <a16:creationId xmlns:a16="http://schemas.microsoft.com/office/drawing/2014/main" id="{C9C27C86-7A89-DDA8-D756-42265ADE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29" y="4055838"/>
            <a:ext cx="3136306" cy="245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658D37-8BF4-56F4-9FE3-6B83437ED258}"/>
              </a:ext>
            </a:extLst>
          </p:cNvPr>
          <p:cNvSpPr txBox="1"/>
          <p:nvPr/>
        </p:nvSpPr>
        <p:spPr>
          <a:xfrm>
            <a:off x="3509768" y="6453174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Braglia et al.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9675F-15E4-9314-7186-BEB3C84F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456" y="4115578"/>
            <a:ext cx="1829001" cy="20981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4030B9-249C-4F9E-6E85-8E7F42C67AB9}"/>
              </a:ext>
            </a:extLst>
          </p:cNvPr>
          <p:cNvSpPr txBox="1"/>
          <p:nvPr/>
        </p:nvSpPr>
        <p:spPr>
          <a:xfrm>
            <a:off x="7058024" y="6359058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AlphaFold (DeepMind)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C75A5-5EB1-683F-3EEC-D66C72E9C638}"/>
              </a:ext>
            </a:extLst>
          </p:cNvPr>
          <p:cNvSpPr txBox="1"/>
          <p:nvPr/>
        </p:nvSpPr>
        <p:spPr>
          <a:xfrm>
            <a:off x="7398315" y="6596764"/>
            <a:ext cx="25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52311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65F93-5DB7-4C4C-04F4-B6377C25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4A2CE25-EDD9-4224-8B15-533BB312D1BD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4403B82-C5C2-FD91-031F-0D94E4E2E86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D2AD6446-2458-3ADC-AB43-452CEFCBD1F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CA59D090-C507-1B6E-93E6-DA1A41F21238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A7ED1-5A34-3215-07B6-F7E737C452D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6D67-3C6E-2531-069B-FA48E107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179E4-394A-0B54-4E7D-444B4CF0A142}"/>
              </a:ext>
            </a:extLst>
          </p:cNvPr>
          <p:cNvSpPr txBox="1"/>
          <p:nvPr/>
        </p:nvSpPr>
        <p:spPr>
          <a:xfrm>
            <a:off x="1014608" y="1562379"/>
            <a:ext cx="85172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2. CLASSIFICATION</a:t>
            </a:r>
          </a:p>
          <a:p>
            <a:endParaRPr lang="en-IT" sz="2000" dirty="0"/>
          </a:p>
          <a:p>
            <a:r>
              <a:rPr lang="en-IT" sz="2000" dirty="0"/>
              <a:t>Given set of data with given properties, I want to classify them based on these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single out specific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filter data for purification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  <p:pic>
        <p:nvPicPr>
          <p:cNvPr id="7" name="Picture 6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455D014C-D906-4684-830D-30D525ABF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4" y="3413827"/>
            <a:ext cx="5232400" cy="261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EA14F-8D8F-B64D-73C1-5DE273517A33}"/>
              </a:ext>
            </a:extLst>
          </p:cNvPr>
          <p:cNvSpPr txBox="1"/>
          <p:nvPr/>
        </p:nvSpPr>
        <p:spPr>
          <a:xfrm>
            <a:off x="8728129" y="6164482"/>
            <a:ext cx="25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Rodani et al 2024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24801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A46E-5158-3448-E49A-D61FC783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80DA8312-2713-C576-98B9-5BD380272B4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4B102E69-CF4A-5B01-E374-9C0D2CDAE7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81F599A3-497D-0964-8FB6-0B7EA8897477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02429FE4-F423-A1BA-9B73-69D3ED4FF869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0EC3B-72AC-DC09-BEAD-DFAC8B440C37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465C2-38D3-4613-FC15-FC02FBD1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048C9-6FB0-D3A4-C079-111FA4B367E6}"/>
              </a:ext>
            </a:extLst>
          </p:cNvPr>
          <p:cNvSpPr txBox="1"/>
          <p:nvPr/>
        </p:nvSpPr>
        <p:spPr>
          <a:xfrm>
            <a:off x="1014607" y="1562379"/>
            <a:ext cx="96700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3. UNSUPERVISED LEARNING</a:t>
            </a:r>
          </a:p>
          <a:p>
            <a:endParaRPr lang="en-IT" sz="2000" dirty="0"/>
          </a:p>
          <a:p>
            <a:r>
              <a:rPr lang="en-IT" sz="2000" dirty="0"/>
              <a:t>Given set of data, I want to discover its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discover relations among quantities (new physical, biological, chemical laws)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Reduce dimension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94CFA61B-437A-5A8E-713F-EE2BF088F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35" y="3345826"/>
            <a:ext cx="6300555" cy="2949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3251C-D827-EB1E-ECF4-890F300825F7}"/>
              </a:ext>
            </a:extLst>
          </p:cNvPr>
          <p:cNvSpPr txBox="1"/>
          <p:nvPr/>
        </p:nvSpPr>
        <p:spPr>
          <a:xfrm>
            <a:off x="8728129" y="6371048"/>
            <a:ext cx="25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Image from </a:t>
            </a:r>
            <a:r>
              <a:rPr lang="it-IT" sz="1200" dirty="0" err="1"/>
              <a:t>T.Rodani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41489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8FBA-0C7D-49A3-8B6A-369ACE14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692187CF-623F-7FE4-72D4-99C0EB91CCE7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50286049-DF80-7C5A-7CE0-FA241332D869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2BE4725-DD78-A668-10EF-0007FF14C80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369C2520-9728-1988-718C-9DF170E6BB65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61846-0277-D1F9-5EC4-8D4546F39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17E14-6ACD-0F62-BBED-296FBB4A0B7D}"/>
              </a:ext>
            </a:extLst>
          </p:cNvPr>
          <p:cNvSpPr txBox="1"/>
          <p:nvPr/>
        </p:nvSpPr>
        <p:spPr>
          <a:xfrm>
            <a:off x="5053306" y="3136612"/>
            <a:ext cx="208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Your Data!</a:t>
            </a:r>
          </a:p>
        </p:txBody>
      </p:sp>
    </p:spTree>
    <p:extLst>
      <p:ext uri="{BB962C8B-B14F-4D97-AF65-F5344CB8AC3E}">
        <p14:creationId xmlns:p14="http://schemas.microsoft.com/office/powerpoint/2010/main" val="373242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AE96F5-79C9-A992-FD87-E8177C308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1" y="5441316"/>
            <a:ext cx="10853221" cy="501031"/>
          </a:xfrm>
        </p:spPr>
        <p:txBody>
          <a:bodyPr/>
          <a:lstStyle/>
          <a:p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This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Pilot training activity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has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been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funded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by the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European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Union –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NextGenerationEU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within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the project PNRR "PRP@CERIC" IR0000028 and «NFFA-DI" IR0000015 - Missione 4, “Istruzione e Ricerca” – Componente 2, “Dalla ricerca all'impresa” – Linea di investimento 3.1, “Fondo per la realizzazione di un sistema integrato di infrastrutture di ricerca e innovazione” – Azione 3.1.1, “Creazione di nuove IR o potenziamento di quelle esistenti che concorrono agli obiettivi di Eccellenza Scientifica di Horizon Europe </a:t>
            </a:r>
            <a:b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</a:b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 costituzione di reti”.</a:t>
            </a:r>
            <a:endParaRPr lang="en-US"/>
          </a:p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1221D9-3715-31BF-3C7B-540C2EDE3C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96810" y="2055186"/>
            <a:ext cx="4399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85502-A8D8-15D2-E75C-E993549BAD5B}"/>
              </a:ext>
            </a:extLst>
          </p:cNvPr>
          <p:cNvSpPr txBox="1"/>
          <p:nvPr/>
        </p:nvSpPr>
        <p:spPr>
          <a:xfrm>
            <a:off x="7996810" y="2263845"/>
            <a:ext cx="3680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err="1"/>
              <a:t>Pathogen</a:t>
            </a:r>
            <a:r>
              <a:rPr lang="it-IT" sz="1800"/>
              <a:t> Readiness Platform </a:t>
            </a:r>
            <a:br>
              <a:rPr lang="it-IT" sz="1800"/>
            </a:br>
            <a:r>
              <a:rPr lang="it-IT" sz="1800"/>
              <a:t>for CERIC-ERIC Upgrade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7A12D8-70EB-38D7-D86B-6549522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4" y="1662718"/>
            <a:ext cx="1709915" cy="5968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FDD453-E92D-FC37-3007-7BC689AD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58" y="1712804"/>
            <a:ext cx="2353802" cy="496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37C1EB-FF32-A6C6-40FF-E164842BD4ED}"/>
              </a:ext>
            </a:extLst>
          </p:cNvPr>
          <p:cNvSpPr txBox="1"/>
          <p:nvPr/>
        </p:nvSpPr>
        <p:spPr>
          <a:xfrm>
            <a:off x="951232" y="2263845"/>
            <a:ext cx="3938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/>
              <a:t>Nano </a:t>
            </a:r>
            <a:r>
              <a:rPr lang="it-IT" sz="1800" err="1"/>
              <a:t>Foundries</a:t>
            </a:r>
            <a:r>
              <a:rPr lang="it-IT" sz="1800"/>
              <a:t> Fine Analysis </a:t>
            </a:r>
            <a:br>
              <a:rPr lang="it-IT" sz="1800"/>
            </a:br>
            <a:r>
              <a:rPr lang="it-IT" sz="1800"/>
              <a:t>Digital </a:t>
            </a:r>
            <a:r>
              <a:rPr lang="it-IT" sz="1800" err="1"/>
              <a:t>Infrastructure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702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8896F3-86BB-BB94-F069-DCBE9A0F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9B8D2-9BBC-BF5C-7E39-AD4C3050EC22}"/>
              </a:ext>
            </a:extLst>
          </p:cNvPr>
          <p:cNvSpPr txBox="1"/>
          <p:nvPr/>
        </p:nvSpPr>
        <p:spPr>
          <a:xfrm>
            <a:off x="357188" y="385762"/>
            <a:ext cx="227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AF4F4-9F90-3C20-A4DF-1F02D5103847}"/>
              </a:ext>
            </a:extLst>
          </p:cNvPr>
          <p:cNvSpPr txBox="1"/>
          <p:nvPr/>
        </p:nvSpPr>
        <p:spPr>
          <a:xfrm>
            <a:off x="571499" y="1414463"/>
            <a:ext cx="6029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Why a data analysis course at MDMC?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Objectives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Topics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Your data</a:t>
            </a:r>
          </a:p>
        </p:txBody>
      </p:sp>
    </p:spTree>
    <p:extLst>
      <p:ext uri="{BB962C8B-B14F-4D97-AF65-F5344CB8AC3E}">
        <p14:creationId xmlns:p14="http://schemas.microsoft.com/office/powerpoint/2010/main" val="36170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7241-A3E8-8D81-D48D-868EF443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19384-7A95-12B6-D5F7-89D174C2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BA604-229D-E4A5-282C-8A4A06C763AC}"/>
              </a:ext>
            </a:extLst>
          </p:cNvPr>
          <p:cNvSpPr txBox="1"/>
          <p:nvPr/>
        </p:nvSpPr>
        <p:spPr>
          <a:xfrm>
            <a:off x="2974182" y="313661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</p:spTree>
    <p:extLst>
      <p:ext uri="{BB962C8B-B14F-4D97-AF65-F5344CB8AC3E}">
        <p14:creationId xmlns:p14="http://schemas.microsoft.com/office/powerpoint/2010/main" val="200893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/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/>
          <p:cNvPicPr>
            <a:picLocks noChangeAspect="1"/>
          </p:cNvPicPr>
          <p:nvPr/>
        </p:nvPicPr>
        <p:blipFill>
          <a:blip r:embed="rId3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266" name="Line"/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/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/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/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A5006-F321-7369-AAF8-890B0F80B8B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98911-D90D-4D5C-253D-61EE925F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2F936-9F5A-4F42-74D2-FE07A8D24DE7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9C69-1B31-0743-5B93-081508323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DD767F5D-9D49-D1A5-537E-493164098AE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7B0FC1D3-AD1E-88DB-6743-EFECD0111C21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75005D8E-A85A-C9D7-30CD-BDA4E414A2F3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FA1674-EFA7-DAAD-0527-B9B580A0A578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8D385CA-6489-4007-A29E-D568CE00F51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96F31581-3627-F364-95ED-70C71FE4516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1F79AFD-D712-AB52-A121-200E6E5C034E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AB52B-53EF-5BAD-8B27-396953886141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171F9-AA98-C329-C91F-CD38D0DD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pic>
        <p:nvPicPr>
          <p:cNvPr id="4" name="unknown.jpeg" descr="unknown.jpeg">
            <a:extLst>
              <a:ext uri="{FF2B5EF4-FFF2-40B4-BE49-F238E27FC236}">
                <a16:creationId xmlns:a16="http://schemas.microsoft.com/office/drawing/2014/main" id="{229E1D31-6EEA-DEC0-E659-375F8BA74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pic>
        <p:nvPicPr>
          <p:cNvPr id="5" name="unknown.jpeg">
            <a:extLst>
              <a:ext uri="{FF2B5EF4-FFF2-40B4-BE49-F238E27FC236}">
                <a16:creationId xmlns:a16="http://schemas.microsoft.com/office/drawing/2014/main" id="{2A1E0ADE-422A-2561-C15E-924A39ADFE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F8617-659D-F372-668C-0F105BE3A2C2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  <p:extLst>
      <p:ext uri="{BB962C8B-B14F-4D97-AF65-F5344CB8AC3E}">
        <p14:creationId xmlns:p14="http://schemas.microsoft.com/office/powerpoint/2010/main" val="361879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66FB-259E-2355-4201-7035AA76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E3B7B6D-87BC-7478-322A-50B325D7E364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D7EA8BB6-DBC5-5F2A-2B1C-D20B5E34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00C7F951-2A60-5CBD-2FEE-9B3F49B79B0C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D95D198F-325B-D727-FEA6-79656106DD5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0" name="Automatisation: Unsupervised data and metadata handling and pre-analysis">
            <a:extLst>
              <a:ext uri="{FF2B5EF4-FFF2-40B4-BE49-F238E27FC236}">
                <a16:creationId xmlns:a16="http://schemas.microsoft.com/office/drawing/2014/main" id="{CD898683-9292-D0E6-07A7-BD8369C5833F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E4CF5C90-10A7-1633-E5FA-D0D7CE45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359E699-1116-30F7-6056-CAF29E9FE1D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9F603C8-6A10-62CD-F701-A4D82ABDEE4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6AF8735-ADC5-50EC-D4E5-62FDFE292743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FBFB2DE9-6A21-0EC5-0F86-019B7335814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8CB377A4-618C-F5EA-26CC-B436039BD2EB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28E5C-5DEE-3E4E-2CBC-149E2B5226E3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E0261-B753-94C4-1FB0-0C1D6BC52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pic>
        <p:nvPicPr>
          <p:cNvPr id="4" name="unknown.jpeg">
            <a:extLst>
              <a:ext uri="{FF2B5EF4-FFF2-40B4-BE49-F238E27FC236}">
                <a16:creationId xmlns:a16="http://schemas.microsoft.com/office/drawing/2014/main" id="{D086AF49-7CE2-0AA6-F4CB-E4635A366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2AE07-3BC3-5542-88F7-8A19E03548B6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  <p:extLst>
      <p:ext uri="{BB962C8B-B14F-4D97-AF65-F5344CB8AC3E}">
        <p14:creationId xmlns:p14="http://schemas.microsoft.com/office/powerpoint/2010/main" val="124246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33964-C653-11F7-E30D-966298CB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5CB24EAE-CD32-17AC-61EF-AE1B85CD14FE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1FF90914-B555-4F7B-C88F-2A04B979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42803235-3A27-C648-77E2-E0F815025799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4618B03-1063-E6B6-7536-C7A05FA1986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3EEA3B7C-1DF1-0434-FFA9-05C63ECF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5C9A3C6-6A40-890A-4CAC-5B8345ACCCE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9B676F61-2A20-0641-D020-F4F371B91AE8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32E909AD-AC1B-C367-8F01-A3B4F7BEA768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5" name="unknown.jpeg">
            <a:extLst>
              <a:ext uri="{FF2B5EF4-FFF2-40B4-BE49-F238E27FC236}">
                <a16:creationId xmlns:a16="http://schemas.microsoft.com/office/drawing/2014/main" id="{CF9677E9-80E7-6EDA-6B1F-44CC0280C9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18" y="3467942"/>
            <a:ext cx="2182617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6997E17B-84E2-B815-3243-9535CDF396EA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195A0765-C8E4-B52B-0FDA-2B9725B4E0F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8A3A290B-DC2B-76F0-91F1-85D08579E23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3AEBF1A-2A25-D73D-8C86-FBD4C8478543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6167-1DA6-C071-77E0-94C513D00392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FB374-320D-108D-C45F-1A27A96F0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AA4390AB-2EAC-24B3-098B-95B22E4186A9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pic>
        <p:nvPicPr>
          <p:cNvPr id="5" name="unknown.jpeg">
            <a:extLst>
              <a:ext uri="{FF2B5EF4-FFF2-40B4-BE49-F238E27FC236}">
                <a16:creationId xmlns:a16="http://schemas.microsoft.com/office/drawing/2014/main" id="{2241D054-4071-80E1-6115-2A473447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8E469-E509-36F6-CE35-E661B74E6567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2016E-A9AB-9B5D-3B8E-2A782AD22EC7}"/>
              </a:ext>
            </a:extLst>
          </p:cNvPr>
          <p:cNvSpPr txBox="1"/>
          <p:nvPr/>
        </p:nvSpPr>
        <p:spPr>
          <a:xfrm>
            <a:off x="8403710" y="4922112"/>
            <a:ext cx="174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4088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686D-3897-3F11-3832-56981EE4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6D469A0-83D4-78B1-61E4-993F5D1F409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57649761-818F-EDD3-DC22-2FC24D18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33CEC22C-C668-11A4-A55A-06505C255EBF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92EC8CB-E4D4-6B64-6A4F-4ED39F6D5101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444ADAEE-444C-3706-DF43-14B4CF3B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CE624154-12DD-50C5-BBA8-1DBCB4F61709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3936073F-23C8-5B4C-C335-59C46D13BDC4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1A2E2278-0098-A89F-3204-F8CD8919B507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8CFF27A7-2421-7AF9-BC32-19F3EB4073D4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59C2589A-1741-7333-2318-C2F5DFBCFBFE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E9C50998-5AB6-8DD3-8243-2FA54A270CF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DBCAC562-5310-166F-D0B0-0742024B44C8}"/>
              </a:ext>
            </a:extLst>
          </p:cNvPr>
          <p:cNvSpPr txBox="1"/>
          <p:nvPr/>
        </p:nvSpPr>
        <p:spPr>
          <a:xfrm>
            <a:off x="4853702" y="4791274"/>
            <a:ext cx="2525034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lang="en-US" sz="2400" dirty="0"/>
              <a:t>FAIR </a:t>
            </a:r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C2767-102C-EFAC-63BA-BB5C272354AC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6463E-38F0-1264-F9D0-E5BAA9EEE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2C79578D-58D8-C986-14C8-2EF164B6FCA8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4FE864E-09C0-CF89-1BB8-1E3BB372B5E7}"/>
              </a:ext>
            </a:extLst>
          </p:cNvPr>
          <p:cNvSpPr/>
          <p:nvPr/>
        </p:nvSpPr>
        <p:spPr>
          <a:xfrm>
            <a:off x="7094126" y="5162902"/>
            <a:ext cx="2101579" cy="792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1" extrusionOk="0">
                <a:moveTo>
                  <a:pt x="21600" y="0"/>
                </a:moveTo>
                <a:cubicBezTo>
                  <a:pt x="20245" y="3632"/>
                  <a:pt x="18692" y="6879"/>
                  <a:pt x="16977" y="9667"/>
                </a:cubicBezTo>
                <a:cubicBezTo>
                  <a:pt x="12075" y="17638"/>
                  <a:pt x="6075" y="21600"/>
                  <a:pt x="0" y="20878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6"/>
          </a:p>
        </p:txBody>
      </p:sp>
      <p:sp>
        <p:nvSpPr>
          <p:cNvPr id="6" name="Infrastructure-Augmentation:…">
            <a:extLst>
              <a:ext uri="{FF2B5EF4-FFF2-40B4-BE49-F238E27FC236}">
                <a16:creationId xmlns:a16="http://schemas.microsoft.com/office/drawing/2014/main" id="{95BD7A7E-A2D3-2A21-8561-DE3C6B6E74EC}"/>
              </a:ext>
            </a:extLst>
          </p:cNvPr>
          <p:cNvSpPr txBox="1"/>
          <p:nvPr/>
        </p:nvSpPr>
        <p:spPr>
          <a:xfrm>
            <a:off x="8304756" y="5728005"/>
            <a:ext cx="3369425" cy="792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Infrastructure-Augmentation</a:t>
            </a:r>
            <a:r>
              <a:rPr sz="1600" b="1" dirty="0"/>
              <a:t>: </a:t>
            </a:r>
          </a:p>
          <a:p>
            <a:pPr algn="r" defTabSz="577618">
              <a:defRPr sz="1800"/>
            </a:pPr>
            <a:r>
              <a:rPr sz="1600" dirty="0"/>
              <a:t>Data and metadata analysis suggests improvements to the lab itself</a:t>
            </a:r>
          </a:p>
        </p:txBody>
      </p:sp>
      <p:pic>
        <p:nvPicPr>
          <p:cNvPr id="7" name="unknown.jpeg">
            <a:extLst>
              <a:ext uri="{FF2B5EF4-FFF2-40B4-BE49-F238E27FC236}">
                <a16:creationId xmlns:a16="http://schemas.microsoft.com/office/drawing/2014/main" id="{257C3C87-92D0-2076-632F-CD660632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10" b="13810"/>
          <a:stretch/>
        </p:blipFill>
        <p:spPr>
          <a:xfrm>
            <a:off x="5269126" y="5356376"/>
            <a:ext cx="1694187" cy="1226258"/>
          </a:xfrm>
          <a:prstGeom prst="rect">
            <a:avLst/>
          </a:prstGeom>
          <a:ln w="38100">
            <a:solidFill>
              <a:srgbClr val="E95E50"/>
            </a:solidFill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3DE71-8612-9BEE-F3D5-BF09B0B41548}"/>
              </a:ext>
            </a:extLst>
          </p:cNvPr>
          <p:cNvSpPr txBox="1"/>
          <p:nvPr/>
        </p:nvSpPr>
        <p:spPr>
          <a:xfrm>
            <a:off x="5413385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  <p:pic>
        <p:nvPicPr>
          <p:cNvPr id="9" name="unknown.jpeg">
            <a:extLst>
              <a:ext uri="{FF2B5EF4-FFF2-40B4-BE49-F238E27FC236}">
                <a16:creationId xmlns:a16="http://schemas.microsoft.com/office/drawing/2014/main" id="{FB96FE35-3DA7-8124-13E6-7AFF950A715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18" y="3467942"/>
            <a:ext cx="2182617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8F58D-DF73-6B0D-A1D3-24C0ED6BB605}"/>
              </a:ext>
            </a:extLst>
          </p:cNvPr>
          <p:cNvSpPr txBox="1"/>
          <p:nvPr/>
        </p:nvSpPr>
        <p:spPr>
          <a:xfrm>
            <a:off x="8403710" y="4922112"/>
            <a:ext cx="174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5282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6BEE-1D10-DBFB-34D0-6DC9A48E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99CC0DD-2A7D-1A06-D0F0-197BC551AA5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9C9672DA-6C81-EFAA-EF02-B319BE5D5B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9DF20E1-E45E-68C5-FDC5-163F7E64728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7FC5CE15-4806-4CA4-3E3B-BC250E7D8456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13D1B-067F-E6C8-D288-B40432A689B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9DBF2-02FB-5F94-3238-75D4E22E5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AE8DA-E9EC-DBD6-EE50-3A830D8121FB}"/>
              </a:ext>
            </a:extLst>
          </p:cNvPr>
          <p:cNvSpPr txBox="1"/>
          <p:nvPr/>
        </p:nvSpPr>
        <p:spPr>
          <a:xfrm>
            <a:off x="1499991" y="1676534"/>
            <a:ext cx="9192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/>
              <a:t>Suppose you have spent some effort to build a data workflow in your lab so that data and meta data are managed in a proper (FAIR) way.</a:t>
            </a:r>
            <a:br>
              <a:rPr lang="en-IT" sz="2400" dirty="0"/>
            </a:br>
            <a:endParaRPr lang="en-IT" sz="2400" dirty="0"/>
          </a:p>
          <a:p>
            <a:pPr algn="ctr"/>
            <a:r>
              <a:rPr lang="en-IT" sz="2400" dirty="0"/>
              <a:t>Now what?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12BC-5FA5-D220-6DE7-9E70C7BE1DC2}"/>
              </a:ext>
            </a:extLst>
          </p:cNvPr>
          <p:cNvSpPr txBox="1"/>
          <p:nvPr/>
        </p:nvSpPr>
        <p:spPr>
          <a:xfrm>
            <a:off x="901874" y="3952191"/>
            <a:ext cx="734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type of information do these data and metadata contain?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Can they be preprocessed to simplify information extraction?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tools can I use to extract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883C-AC1E-1760-BEA9-8547E0443294}"/>
              </a:ext>
            </a:extLst>
          </p:cNvPr>
          <p:cNvSpPr txBox="1"/>
          <p:nvPr/>
        </p:nvSpPr>
        <p:spPr>
          <a:xfrm>
            <a:off x="8993688" y="3966537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E1F17-6B1A-32BC-0716-90F255710933}"/>
              </a:ext>
            </a:extLst>
          </p:cNvPr>
          <p:cNvSpPr txBox="1"/>
          <p:nvPr/>
        </p:nvSpPr>
        <p:spPr>
          <a:xfrm>
            <a:off x="8993686" y="4583133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Investigation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37352-A234-2235-7B35-6906D00C5155}"/>
              </a:ext>
            </a:extLst>
          </p:cNvPr>
          <p:cNvSpPr txBox="1"/>
          <p:nvPr/>
        </p:nvSpPr>
        <p:spPr>
          <a:xfrm>
            <a:off x="8993687" y="5255608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4179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f40dab-a9b8-47e3-9b37-32250646bf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458939D288954CAC8FC174E5071852" ma:contentTypeVersion="13" ma:contentTypeDescription="Creare un nuovo documento." ma:contentTypeScope="" ma:versionID="b45b41d2f366f249063a058aa12aeca9">
  <xsd:schema xmlns:xsd="http://www.w3.org/2001/XMLSchema" xmlns:xs="http://www.w3.org/2001/XMLSchema" xmlns:p="http://schemas.microsoft.com/office/2006/metadata/properties" xmlns:ns2="78f40dab-a9b8-47e3-9b37-32250646bf14" xmlns:ns3="ed3fe93e-9a51-4aa7-93c6-e4c27a43e5a2" targetNamespace="http://schemas.microsoft.com/office/2006/metadata/properties" ma:root="true" ma:fieldsID="e1016b7ca2f361e1a7a32046ae7a7635" ns2:_="" ns3:_="">
    <xsd:import namespace="78f40dab-a9b8-47e3-9b37-32250646bf14"/>
    <xsd:import namespace="ed3fe93e-9a51-4aa7-93c6-e4c27a43e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40dab-a9b8-47e3-9b37-32250646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709fca1f-2dfe-44ee-a1a7-c45007566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fe93e-9a51-4aa7-93c6-e4c27a43e5a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EF2EA7-9D9F-4BDA-BBD2-DA41EC954740}">
  <ds:schemaRefs>
    <ds:schemaRef ds:uri="78f40dab-a9b8-47e3-9b37-32250646bf14"/>
    <ds:schemaRef ds:uri="ed3fe93e-9a51-4aa7-93c6-e4c27a43e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996516B-07AE-4E4F-B914-61275D791F47}">
  <ds:schemaRefs>
    <ds:schemaRef ds:uri="78f40dab-a9b8-47e3-9b37-32250646bf14"/>
    <ds:schemaRef ds:uri="ed3fe93e-9a51-4aa7-93c6-e4c27a43e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53B704-107D-404B-8A83-81D9F6154D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9609</TotalTime>
  <Words>1063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AREA Science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de Luca Mariarita</dc:creator>
  <cp:lastModifiedBy>Rodani Tommaso</cp:lastModifiedBy>
  <cp:revision>27</cp:revision>
  <dcterms:created xsi:type="dcterms:W3CDTF">2024-07-10T12:53:45Z</dcterms:created>
  <dcterms:modified xsi:type="dcterms:W3CDTF">2024-10-22T06:39:12Z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0x01010060458939D288954CAC8FC174E5071852</vt:lpwstr>
  </property>
  <property fmtid="{D5CDD505-2E9C-101B-9397-08002B2CF9AE}" pid="3" name="MediaServiceImageTags">
    <vt:lpwstr/>
  </property>
</Properties>
</file>